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https://nivedithanmurthy.github.io/Machine_Learnig_Webpage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jpeg" Type="http://schemas.openxmlformats.org/officeDocument/2006/relationships/image"/><Relationship Id="rId6" Target="../media/VAGD6lPc6ec.mp4" Type="http://schemas.openxmlformats.org/officeDocument/2006/relationships/video"/><Relationship Id="rId7" Target="../media/VAGD6lPc6ec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82617" y="-5052389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86326" y="2041332"/>
            <a:ext cx="9815307" cy="48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48"/>
              </a:lnSpc>
            </a:pPr>
            <a:r>
              <a:rPr lang="en-US" sz="14238" spc="1395">
                <a:solidFill>
                  <a:srgbClr val="231F20"/>
                </a:solidFill>
                <a:latin typeface="Oswald Bold"/>
              </a:rPr>
              <a:t>FINAL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86326" y="914400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36347" y="7397511"/>
            <a:ext cx="9815307" cy="99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0"/>
              </a:lnSpc>
            </a:pPr>
            <a:r>
              <a:rPr lang="en-US" sz="5963" spc="584">
                <a:solidFill>
                  <a:srgbClr val="231F20"/>
                </a:solidFill>
                <a:latin typeface="Oswald Bold"/>
              </a:rPr>
              <a:t>TEAM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0183" y="4113168"/>
            <a:ext cx="6999528" cy="170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QUESTIONS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5507331"/>
            <a:chOff x="0" y="0"/>
            <a:chExt cx="368852" cy="1450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450491"/>
            </a:xfrm>
            <a:custGeom>
              <a:avLst/>
              <a:gdLst/>
              <a:ahLst/>
              <a:cxnLst/>
              <a:rect r="r" b="b" t="t" l="l"/>
              <a:pathLst>
                <a:path h="1450491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450491"/>
                  </a:lnTo>
                  <a:lnTo>
                    <a:pt x="0" y="1450491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68852" cy="1479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7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02"/>
              </a:lnSpc>
            </a:pPr>
            <a:r>
              <a:rPr lang="en-US" sz="9856" spc="965">
                <a:solidFill>
                  <a:srgbClr val="FFFBFB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418">
                <a:solidFill>
                  <a:srgbClr val="100F0D"/>
                </a:solidFill>
                <a:latin typeface="Oswald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418">
                <a:solidFill>
                  <a:srgbClr val="100F0D"/>
                </a:solidFill>
                <a:latin typeface="Oswal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418">
                <a:solidFill>
                  <a:srgbClr val="100F0D"/>
                </a:solidFill>
                <a:latin typeface="Oswal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418">
                <a:solidFill>
                  <a:srgbClr val="100F0D"/>
                </a:solidFill>
                <a:latin typeface="Oswald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418">
                <a:solidFill>
                  <a:srgbClr val="100F0D"/>
                </a:solidFill>
                <a:latin typeface="Oswald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418">
                <a:solidFill>
                  <a:srgbClr val="100F0D"/>
                </a:solidFill>
                <a:latin typeface="Oswald 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7430" y="342339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FFFBFB"/>
                </a:solidFill>
                <a:latin typeface="DM Sans"/>
              </a:rPr>
              <a:t>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504154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FFFBFB"/>
                </a:solidFill>
                <a:latin typeface="DM Sans"/>
              </a:rPr>
              <a:t>Workflow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5805631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FFBFB"/>
                </a:solidFill>
                <a:latin typeface="DM Sans"/>
              </a:rPr>
              <a:t>Implemented Models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659800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FFBFB"/>
                </a:solidFill>
                <a:latin typeface="DM Sans"/>
              </a:rPr>
              <a:t>Evaluation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7428972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FFBFB"/>
                </a:solidFill>
                <a:latin typeface="DM Sans"/>
              </a:rPr>
              <a:t>Future Scope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425152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FFFBFB"/>
                </a:solidFill>
                <a:latin typeface="DM Sans"/>
              </a:rPr>
              <a:t>Idea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08208" y="7877104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39672" y="3242906"/>
            <a:ext cx="6076805" cy="6076805"/>
          </a:xfrm>
          <a:custGeom>
            <a:avLst/>
            <a:gdLst/>
            <a:ahLst/>
            <a:cxnLst/>
            <a:rect r="r" b="b" t="t" l="l"/>
            <a:pathLst>
              <a:path h="6076805" w="6076805">
                <a:moveTo>
                  <a:pt x="0" y="0"/>
                </a:moveTo>
                <a:lnTo>
                  <a:pt x="6076806" y="0"/>
                </a:lnTo>
                <a:lnTo>
                  <a:pt x="6076806" y="6076805"/>
                </a:lnTo>
                <a:lnTo>
                  <a:pt x="0" y="6076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9804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IDEA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33839"/>
            <a:ext cx="1579911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5"/>
              </a:lnSpc>
              <a:spcBef>
                <a:spcPct val="0"/>
              </a:spcBef>
            </a:pPr>
            <a:r>
              <a:rPr lang="en-US" sz="4754">
                <a:solidFill>
                  <a:srgbClr val="231F20"/>
                </a:solidFill>
                <a:latin typeface="Oswald Bold Italics"/>
              </a:rPr>
              <a:t>SIGNSIGHT - ADVANCED TRAFFIC SIGN RECOGNITION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4486" y="3751062"/>
            <a:ext cx="9446841" cy="536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1246" indent="-460623" lvl="1">
              <a:lnSpc>
                <a:spcPts val="5120"/>
              </a:lnSpc>
              <a:spcBef>
                <a:spcPct val="0"/>
              </a:spcBef>
              <a:buFont typeface="Arial"/>
              <a:buChar char="•"/>
            </a:pPr>
            <a:r>
              <a:rPr lang="en-US" sz="4267">
                <a:solidFill>
                  <a:srgbClr val="231F20"/>
                </a:solidFill>
                <a:latin typeface="Oswald Bold Italics"/>
              </a:rPr>
              <a:t>C</a:t>
            </a:r>
            <a:r>
              <a:rPr lang="en-US" sz="4267">
                <a:solidFill>
                  <a:srgbClr val="231F20"/>
                </a:solidFill>
                <a:latin typeface="Oswald Bold Italics"/>
              </a:rPr>
              <a:t>UTTING-EDGE TSR TECHNOLOGY IMPLEMENTATION</a:t>
            </a:r>
          </a:p>
          <a:p>
            <a:pPr>
              <a:lnSpc>
                <a:spcPts val="5120"/>
              </a:lnSpc>
              <a:spcBef>
                <a:spcPct val="0"/>
              </a:spcBef>
            </a:pPr>
          </a:p>
          <a:p>
            <a:pPr marL="921246" indent="-460623" lvl="1">
              <a:lnSpc>
                <a:spcPts val="5120"/>
              </a:lnSpc>
              <a:spcBef>
                <a:spcPct val="0"/>
              </a:spcBef>
              <a:buFont typeface="Arial"/>
              <a:buChar char="•"/>
            </a:pPr>
            <a:r>
              <a:rPr lang="en-US" sz="4267">
                <a:solidFill>
                  <a:srgbClr val="231F20"/>
                </a:solidFill>
                <a:latin typeface="Oswald Bold Italics"/>
              </a:rPr>
              <a:t>REAL-TIME CNN FOR TRAFFIC SIGNS</a:t>
            </a:r>
          </a:p>
          <a:p>
            <a:pPr>
              <a:lnSpc>
                <a:spcPts val="5120"/>
              </a:lnSpc>
              <a:spcBef>
                <a:spcPct val="0"/>
              </a:spcBef>
            </a:pPr>
          </a:p>
          <a:p>
            <a:pPr marL="921246" indent="-460623" lvl="1">
              <a:lnSpc>
                <a:spcPts val="5120"/>
              </a:lnSpc>
              <a:spcBef>
                <a:spcPct val="0"/>
              </a:spcBef>
              <a:buFont typeface="Arial"/>
              <a:buChar char="•"/>
            </a:pPr>
            <a:r>
              <a:rPr lang="en-US" sz="4267">
                <a:solidFill>
                  <a:srgbClr val="231F20"/>
                </a:solidFill>
                <a:latin typeface="Oswald Bold Italics"/>
              </a:rPr>
              <a:t>ENHANCING AUTOMOTIVE SAFETY AND NAVIGATION</a:t>
            </a:r>
          </a:p>
          <a:p>
            <a:pPr>
              <a:lnSpc>
                <a:spcPts val="64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54613" y="-382176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7616" y="1995243"/>
            <a:ext cx="16806520" cy="8291757"/>
          </a:xfrm>
          <a:custGeom>
            <a:avLst/>
            <a:gdLst/>
            <a:ahLst/>
            <a:cxnLst/>
            <a:rect r="r" b="b" t="t" l="l"/>
            <a:pathLst>
              <a:path h="8291757" w="16806520">
                <a:moveTo>
                  <a:pt x="0" y="0"/>
                </a:moveTo>
                <a:lnTo>
                  <a:pt x="16806520" y="0"/>
                </a:lnTo>
                <a:lnTo>
                  <a:pt x="16806520" y="8291757"/>
                </a:lnTo>
                <a:lnTo>
                  <a:pt x="0" y="8291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106" r="0" b="-510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1020" y="7284268"/>
            <a:ext cx="314537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  <a:spcBef>
                <a:spcPct val="0"/>
              </a:spcBef>
            </a:pPr>
            <a:r>
              <a:rPr lang="en-US" sz="2971">
                <a:solidFill>
                  <a:srgbClr val="231F20"/>
                </a:solidFill>
                <a:latin typeface="Oswald Bold Italics"/>
              </a:rPr>
              <a:t>DATA CLEANING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19743" y="4133843"/>
            <a:ext cx="267593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2971" strike="noStrike" u="none">
                <a:solidFill>
                  <a:srgbClr val="231F20"/>
                </a:solidFill>
                <a:latin typeface="Oswald Bold Italics"/>
              </a:rPr>
              <a:t>DATA BALANCING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77162" y="2847956"/>
            <a:ext cx="273367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2971">
                <a:solidFill>
                  <a:srgbClr val="231F20"/>
                </a:solidFill>
                <a:latin typeface="Oswald Bold Italics"/>
              </a:rPr>
              <a:t>PRE-PROCESSING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99778" y="4133843"/>
            <a:ext cx="26314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2971">
                <a:solidFill>
                  <a:srgbClr val="231F20"/>
                </a:solidFill>
                <a:latin typeface="Oswald Bold Italics"/>
              </a:rPr>
              <a:t>MODEL BUILDING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51026" y="7060430"/>
            <a:ext cx="199394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</a:pPr>
            <a:r>
              <a:rPr lang="en-US" sz="2971">
                <a:solidFill>
                  <a:srgbClr val="231F20"/>
                </a:solidFill>
                <a:latin typeface="Oswald Bold Italics"/>
              </a:rPr>
              <a:t>MODEL </a:t>
            </a:r>
          </a:p>
          <a:p>
            <a:pPr algn="ctr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2971">
                <a:solidFill>
                  <a:srgbClr val="231F20"/>
                </a:solidFill>
                <a:latin typeface="Oswald Bold Italics"/>
              </a:rPr>
              <a:t>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01636" y="155839"/>
            <a:ext cx="11552977" cy="136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147" spc="431">
                <a:solidFill>
                  <a:srgbClr val="FFFFFF"/>
                </a:solidFill>
                <a:latin typeface="Oswald Bold"/>
              </a:rPr>
              <a:t>WORKFLOW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35662" y="290511"/>
            <a:ext cx="921667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6"/>
              </a:lnSpc>
              <a:spcBef>
                <a:spcPct val="0"/>
              </a:spcBef>
            </a:pPr>
            <a:r>
              <a:rPr lang="en-US" sz="7471">
                <a:solidFill>
                  <a:srgbClr val="000000"/>
                </a:solidFill>
                <a:latin typeface="Oswald Bold Italics"/>
              </a:rPr>
              <a:t>CNN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0697" y="2121943"/>
            <a:ext cx="17606606" cy="651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1"/>
              </a:lnSpc>
              <a:spcBef>
                <a:spcPct val="0"/>
              </a:spcBef>
            </a:pPr>
          </a:p>
          <a:p>
            <a:pPr marL="674497" indent="-337248" lvl="1">
              <a:lnSpc>
                <a:spcPts val="4311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306">
                <a:solidFill>
                  <a:srgbClr val="000000"/>
                </a:solidFill>
                <a:latin typeface="DM Sans"/>
              </a:rPr>
              <a:t>Input shape: (</a:t>
            </a:r>
            <a:r>
              <a:rPr lang="en-US" sz="3124" spc="306">
                <a:solidFill>
                  <a:srgbClr val="000000"/>
                </a:solidFill>
                <a:latin typeface="DM Sans Bold"/>
              </a:rPr>
              <a:t>100, 100, 3</a:t>
            </a:r>
            <a:r>
              <a:rPr lang="en-US" sz="3124" spc="306">
                <a:solidFill>
                  <a:srgbClr val="000000"/>
                </a:solidFill>
                <a:latin typeface="DM Sans"/>
              </a:rPr>
              <a:t>)</a:t>
            </a:r>
          </a:p>
          <a:p>
            <a:pPr marL="674497" indent="-337248" lvl="1">
              <a:lnSpc>
                <a:spcPts val="4311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306">
                <a:solidFill>
                  <a:srgbClr val="000000"/>
                </a:solidFill>
                <a:latin typeface="DM Sans"/>
              </a:rPr>
              <a:t>Four sets of convolutional layers:</a:t>
            </a:r>
          </a:p>
          <a:p>
            <a:pPr marL="1348994" indent="-449665" lvl="2">
              <a:lnSpc>
                <a:spcPts val="4311"/>
              </a:lnSpc>
              <a:spcBef>
                <a:spcPct val="0"/>
              </a:spcBef>
              <a:buFont typeface="Arial"/>
              <a:buChar char="⚬"/>
            </a:pPr>
            <a:r>
              <a:rPr lang="en-US" sz="3124" spc="306">
                <a:solidFill>
                  <a:srgbClr val="000000"/>
                </a:solidFill>
                <a:latin typeface="DM Sans Bold"/>
              </a:rPr>
              <a:t>64 </a:t>
            </a:r>
            <a:r>
              <a:rPr lang="en-US" sz="3124" spc="306">
                <a:solidFill>
                  <a:srgbClr val="000000"/>
                </a:solidFill>
                <a:latin typeface="DM Sans"/>
              </a:rPr>
              <a:t>filters, kernel size 3x3, ReLU activation.</a:t>
            </a:r>
          </a:p>
          <a:p>
            <a:pPr marL="1348994" indent="-449665" lvl="2">
              <a:lnSpc>
                <a:spcPts val="4311"/>
              </a:lnSpc>
              <a:spcBef>
                <a:spcPct val="0"/>
              </a:spcBef>
              <a:buFont typeface="Arial"/>
              <a:buChar char="⚬"/>
            </a:pPr>
            <a:r>
              <a:rPr lang="en-US" sz="3124" spc="306">
                <a:solidFill>
                  <a:srgbClr val="000000"/>
                </a:solidFill>
                <a:latin typeface="DM Sans Bold"/>
              </a:rPr>
              <a:t>128 </a:t>
            </a:r>
            <a:r>
              <a:rPr lang="en-US" sz="3124" spc="306">
                <a:solidFill>
                  <a:srgbClr val="000000"/>
                </a:solidFill>
                <a:latin typeface="DM Sans"/>
              </a:rPr>
              <a:t>filters, kernel size 3x3, ReLU activation.</a:t>
            </a:r>
          </a:p>
          <a:p>
            <a:pPr marL="1348994" indent="-449665" lvl="2">
              <a:lnSpc>
                <a:spcPts val="4311"/>
              </a:lnSpc>
              <a:spcBef>
                <a:spcPct val="0"/>
              </a:spcBef>
              <a:buFont typeface="Arial"/>
              <a:buChar char="⚬"/>
            </a:pPr>
            <a:r>
              <a:rPr lang="en-US" sz="3124" spc="306">
                <a:solidFill>
                  <a:srgbClr val="000000"/>
                </a:solidFill>
                <a:latin typeface="DM Sans Bold"/>
              </a:rPr>
              <a:t>256</a:t>
            </a:r>
            <a:r>
              <a:rPr lang="en-US" sz="3124" spc="306">
                <a:solidFill>
                  <a:srgbClr val="000000"/>
                </a:solidFill>
                <a:latin typeface="DM Sans"/>
              </a:rPr>
              <a:t> filters, kernel size 3x3, ReLU activation.</a:t>
            </a:r>
          </a:p>
          <a:p>
            <a:pPr marL="1348994" indent="-449665" lvl="2">
              <a:lnSpc>
                <a:spcPts val="4311"/>
              </a:lnSpc>
              <a:spcBef>
                <a:spcPct val="0"/>
              </a:spcBef>
              <a:buFont typeface="Arial"/>
              <a:buChar char="⚬"/>
            </a:pPr>
            <a:r>
              <a:rPr lang="en-US" sz="3124" spc="306">
                <a:solidFill>
                  <a:srgbClr val="000000"/>
                </a:solidFill>
                <a:latin typeface="DM Sans Bold"/>
              </a:rPr>
              <a:t>512</a:t>
            </a:r>
            <a:r>
              <a:rPr lang="en-US" sz="3124" spc="306">
                <a:solidFill>
                  <a:srgbClr val="000000"/>
                </a:solidFill>
                <a:latin typeface="DM Sans"/>
              </a:rPr>
              <a:t> filters, kernel size 3x3, ReLU activation.</a:t>
            </a:r>
          </a:p>
          <a:p>
            <a:pPr marL="674497" indent="-337248" lvl="1">
              <a:lnSpc>
                <a:spcPts val="4311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306">
                <a:solidFill>
                  <a:srgbClr val="000000"/>
                </a:solidFill>
                <a:latin typeface="DM Sans"/>
              </a:rPr>
              <a:t>Max pooling layers after each convolutional layer:</a:t>
            </a:r>
          </a:p>
          <a:p>
            <a:pPr marL="1348994" indent="-449665" lvl="2">
              <a:lnSpc>
                <a:spcPts val="4311"/>
              </a:lnSpc>
              <a:spcBef>
                <a:spcPct val="0"/>
              </a:spcBef>
              <a:buFont typeface="Arial"/>
              <a:buChar char="⚬"/>
            </a:pPr>
            <a:r>
              <a:rPr lang="en-US" sz="3124" spc="306">
                <a:solidFill>
                  <a:srgbClr val="000000"/>
                </a:solidFill>
                <a:latin typeface="DM Sans"/>
              </a:rPr>
              <a:t>Pool size: 2x2, Stride:</a:t>
            </a:r>
          </a:p>
          <a:p>
            <a:pPr marL="674497" indent="-337248" lvl="1">
              <a:lnSpc>
                <a:spcPts val="4311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306">
                <a:solidFill>
                  <a:srgbClr val="000000"/>
                </a:solidFill>
                <a:latin typeface="DM Sans"/>
              </a:rPr>
              <a:t>Flatten layer to convert 2D feature maps into a 1D feature vector.</a:t>
            </a:r>
          </a:p>
          <a:p>
            <a:pPr marL="674497" indent="-337248" lvl="1">
              <a:lnSpc>
                <a:spcPts val="4311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306">
                <a:solidFill>
                  <a:srgbClr val="000000"/>
                </a:solidFill>
                <a:latin typeface="DM Sans"/>
              </a:rPr>
              <a:t>Fully connected layer with </a:t>
            </a:r>
            <a:r>
              <a:rPr lang="en-US" sz="3124" spc="306">
                <a:solidFill>
                  <a:srgbClr val="000000"/>
                </a:solidFill>
                <a:latin typeface="DM Sans Bold"/>
              </a:rPr>
              <a:t>47</a:t>
            </a:r>
            <a:r>
              <a:rPr lang="en-US" sz="3124" spc="306">
                <a:solidFill>
                  <a:srgbClr val="000000"/>
                </a:solidFill>
                <a:latin typeface="DM Sans"/>
              </a:rPr>
              <a:t> units and softmax activation for classification.</a:t>
            </a:r>
          </a:p>
          <a:p>
            <a:pPr algn="ctr">
              <a:lnSpc>
                <a:spcPts val="43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55174" y="-11112133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33303" y="-2984316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8447" y="3578150"/>
            <a:ext cx="12426227" cy="3130700"/>
          </a:xfrm>
          <a:custGeom>
            <a:avLst/>
            <a:gdLst/>
            <a:ahLst/>
            <a:cxnLst/>
            <a:rect r="r" b="b" t="t" l="l"/>
            <a:pathLst>
              <a:path h="3130700" w="12426227">
                <a:moveTo>
                  <a:pt x="0" y="0"/>
                </a:moveTo>
                <a:lnTo>
                  <a:pt x="12426227" y="0"/>
                </a:lnTo>
                <a:lnTo>
                  <a:pt x="12426227" y="3130700"/>
                </a:lnTo>
                <a:lnTo>
                  <a:pt x="0" y="3130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" t="-3922" r="-9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35662" y="290511"/>
            <a:ext cx="921667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6"/>
              </a:lnSpc>
              <a:spcBef>
                <a:spcPct val="0"/>
              </a:spcBef>
            </a:pPr>
            <a:r>
              <a:rPr lang="en-US" sz="7471">
                <a:solidFill>
                  <a:srgbClr val="FFFFFF"/>
                </a:solidFill>
                <a:latin typeface="Oswald Bold Italics"/>
              </a:rPr>
              <a:t>VGG-16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805838" y="2068703"/>
          <a:ext cx="11904792" cy="7570704"/>
        </p:xfrm>
        <a:graphic>
          <a:graphicData uri="http://schemas.openxmlformats.org/drawingml/2006/table">
            <a:tbl>
              <a:tblPr/>
              <a:tblGrid>
                <a:gridCol w="3968264"/>
                <a:gridCol w="3968264"/>
                <a:gridCol w="3968264"/>
              </a:tblGrid>
              <a:tr h="151414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strike="noStrike" u="none">
                          <a:solidFill>
                            <a:srgbClr val="000000"/>
                          </a:solidFill>
                          <a:latin typeface="DM Sa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strike="noStrike" u="none">
                          <a:solidFill>
                            <a:srgbClr val="000000"/>
                          </a:solidFill>
                          <a:latin typeface="DM Sa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strike="noStrike" u="none">
                          <a:solidFill>
                            <a:srgbClr val="000000"/>
                          </a:solidFill>
                          <a:latin typeface="DM Sans Bold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51414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strike="noStrike" u="none">
                          <a:solidFill>
                            <a:srgbClr val="000000"/>
                          </a:solidFill>
                          <a:latin typeface="DM Sans Bold"/>
                        </a:rPr>
                        <a:t>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51414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strike="noStrike" u="none">
                          <a:solidFill>
                            <a:srgbClr val="000000"/>
                          </a:solidFill>
                          <a:latin typeface="DM Sans Bold"/>
                        </a:rPr>
                        <a:t>VGG-16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0.858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0.85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51414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strike="noStrike" u="none">
                          <a:solidFill>
                            <a:srgbClr val="000000"/>
                          </a:solidFill>
                          <a:latin typeface="DM Sans Bold"/>
                        </a:rPr>
                        <a:t>CNN with PCA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51414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strike="noStrike" u="none">
                          <a:solidFill>
                            <a:srgbClr val="000000"/>
                          </a:solidFill>
                          <a:latin typeface="DM Sans Bold"/>
                        </a:rPr>
                        <a:t>VGG with PCA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0.98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0.98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722200" y="285833"/>
            <a:ext cx="6072068" cy="134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4"/>
              </a:lnSpc>
              <a:spcBef>
                <a:spcPct val="0"/>
              </a:spcBef>
            </a:pPr>
            <a:r>
              <a:rPr lang="en-US" sz="7923" spc="776">
                <a:solidFill>
                  <a:srgbClr val="000000"/>
                </a:solidFill>
                <a:latin typeface="DM Sans Bold"/>
              </a:rPr>
              <a:t>Evaluation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0183" y="4113168"/>
            <a:ext cx="6828077" cy="170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LIVE DEMO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26277" y="7379538"/>
            <a:ext cx="379365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FFFFF"/>
                </a:solidFill>
                <a:latin typeface="DM Sans"/>
              </a:rPr>
              <a:t>Website: </a:t>
            </a:r>
            <a:r>
              <a:rPr lang="en-US" sz="2524" spc="247" u="sng">
                <a:solidFill>
                  <a:srgbClr val="FFFFFF"/>
                </a:solidFill>
                <a:latin typeface="DM Sans"/>
                <a:hlinkClick r:id="rId4" tooltip="https://nivedithanmurthy.github.io/Machine_Learnig_Webpage/"/>
              </a:rPr>
              <a:t>Project Site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27252" y="4693479"/>
            <a:ext cx="7749991" cy="435796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909598" y="285833"/>
            <a:ext cx="7697271" cy="134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4"/>
              </a:lnSpc>
              <a:spcBef>
                <a:spcPct val="0"/>
              </a:spcBef>
            </a:pPr>
            <a:r>
              <a:rPr lang="en-US" sz="7923" spc="776">
                <a:solidFill>
                  <a:srgbClr val="000000"/>
                </a:solidFill>
                <a:latin typeface="DM Sans Bold"/>
              </a:rPr>
              <a:t>Future Scope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3791" y="2227198"/>
            <a:ext cx="12665940" cy="212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9632" indent="-329816" lvl="1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000000"/>
                </a:solidFill>
                <a:latin typeface="DM Sans"/>
              </a:rPr>
              <a:t>Real Time Object Detection</a:t>
            </a:r>
          </a:p>
          <a:p>
            <a:pPr algn="l" marL="659632" indent="-329816" lvl="1">
              <a:lnSpc>
                <a:spcPts val="4216"/>
              </a:lnSpc>
              <a:spcBef>
                <a:spcPct val="0"/>
              </a:spcBef>
              <a:buFont typeface="Arial"/>
              <a:buChar char="•"/>
            </a:pPr>
            <a:r>
              <a:rPr lang="en-US" sz="3055" spc="299" strike="noStrike" u="none">
                <a:solidFill>
                  <a:srgbClr val="000000"/>
                </a:solidFill>
                <a:latin typeface="DM Sans"/>
              </a:rPr>
              <a:t>Multimodal Integration</a:t>
            </a:r>
          </a:p>
          <a:p>
            <a:pPr algn="l" marL="659632" indent="-329816" lvl="1">
              <a:lnSpc>
                <a:spcPts val="4216"/>
              </a:lnSpc>
              <a:spcBef>
                <a:spcPct val="0"/>
              </a:spcBef>
              <a:buFont typeface="Arial"/>
              <a:buChar char="•"/>
            </a:pPr>
            <a:r>
              <a:rPr lang="en-US" sz="3055" spc="299" strike="noStrike" u="none">
                <a:solidFill>
                  <a:srgbClr val="000000"/>
                </a:solidFill>
                <a:latin typeface="DM Sans"/>
              </a:rPr>
              <a:t>Adaptive and Context-aware System</a:t>
            </a:r>
          </a:p>
          <a:p>
            <a:pPr algn="l" marL="659632" indent="-329816" lvl="1">
              <a:lnSpc>
                <a:spcPts val="4216"/>
              </a:lnSpc>
              <a:spcBef>
                <a:spcPct val="0"/>
              </a:spcBef>
              <a:buFont typeface="Arial"/>
              <a:buChar char="•"/>
            </a:pPr>
            <a:r>
              <a:rPr lang="en-US" sz="3055" spc="299" strike="noStrike" u="none">
                <a:solidFill>
                  <a:srgbClr val="000000"/>
                </a:solidFill>
                <a:latin typeface="DM Sans"/>
              </a:rPr>
              <a:t>Human-Machine Interaction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DAGDu5Wtqjg</dc:identifier>
  <dcterms:modified xsi:type="dcterms:W3CDTF">2011-08-01T06:04:30Z</dcterms:modified>
  <cp:revision>1</cp:revision>
  <dc:title>project</dc:title>
</cp:coreProperties>
</file>